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e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70" r:id="rId6"/>
    <p:sldId id="261" r:id="rId7"/>
    <p:sldId id="271" r:id="rId8"/>
    <p:sldId id="265" r:id="rId9"/>
    <p:sldId id="267" r:id="rId10"/>
    <p:sldId id="259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D125-51F1-4807-9C6D-9468CB42B0F4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D5FA-097A-44A4-8ECF-0225E320DEA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507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D5FA-097A-44A4-8ECF-0225E320DEA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267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Mitglieder: Alle europäischen Staaten außer Albanien, die SU, die USA und Kanada</a:t>
            </a:r>
          </a:p>
          <a:p>
            <a:r>
              <a:rPr lang="de-AT" dirty="0" smtClean="0"/>
              <a:t>Ziel: Entspannung zwischen den Militärblöcken NATO und Warschauer Pakt </a:t>
            </a:r>
          </a:p>
          <a:p>
            <a:r>
              <a:rPr lang="de-AT" dirty="0" smtClean="0"/>
              <a:t>Tauschgeschäft: Anerkennung der Grenzen der Nachkriegsordnung durch den Westen plus wirtschaftlicher Austausch  – gegen – Zugeständnisse bei den Menschenrechten durch den Osten</a:t>
            </a: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D5FA-097A-44A4-8ECF-0225E320DEA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78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9493-AFD5-4B1A-9EAF-2BF86C60AA8C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98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A053-F594-43DE-80B9-662CAAD62CE5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13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2047-74B5-4EED-8F12-0BBCD24CFCE3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87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38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F21C-BF52-468E-A92E-5E3FA2305B48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27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0E45-1BCC-416F-8F93-A23D6DC58E75}" type="datetime1">
              <a:rPr lang="de-AT" smtClean="0"/>
              <a:t>25.09.2016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4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131B-B90A-4EF8-9C94-BCFBBE411307}" type="datetime1">
              <a:rPr lang="de-AT" smtClean="0"/>
              <a:t>25.09.2016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659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714-9472-471B-AF65-F35B0EE5DA0F}" type="datetime1">
              <a:rPr lang="de-AT" smtClean="0"/>
              <a:t>25.09.2016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10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11BA-13D2-4694-A42F-905891301B96}" type="datetime1">
              <a:rPr lang="de-AT" smtClean="0"/>
              <a:t>25.09.2016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50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57E0-EA58-43BF-AE5A-F50A68186466}" type="datetime1">
              <a:rPr lang="de-AT" smtClean="0"/>
              <a:t>25.09.2016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788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D3E7-EF79-4862-99A7-F9CB7B60BD9C}" type="datetime1">
              <a:rPr lang="de-AT" smtClean="0"/>
              <a:t>25.09.2016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328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1410-4C13-4383-9A80-0E1640E12002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523A-EFB4-4491-9D59-7E8BF30271F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056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2484000"/>
            <a:ext cx="7520339" cy="208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BD22-208D-4FC9-9F3E-02B0BAF1C15C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/>
              <a:t>Abg</a:t>
            </a:r>
            <a:r>
              <a:rPr lang="de-AT" dirty="0" smtClean="0"/>
              <a:t>. z. NR </a:t>
            </a:r>
            <a:r>
              <a:rPr lang="de-AT" dirty="0" err="1" smtClean="0"/>
              <a:t>Mag.a</a:t>
            </a:r>
            <a:r>
              <a:rPr lang="de-AT" dirty="0" smtClean="0"/>
              <a:t> Christine </a:t>
            </a:r>
            <a:r>
              <a:rPr lang="de-AT" dirty="0" err="1" smtClean="0"/>
              <a:t>Muttonen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61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Aufbau der OSZE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10</a:t>
            </a:fld>
            <a:endParaRPr lang="de-A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1" y="1604350"/>
            <a:ext cx="6496877" cy="4752000"/>
          </a:xfrm>
        </p:spPr>
      </p:pic>
    </p:spTree>
    <p:extLst>
      <p:ext uri="{BB962C8B-B14F-4D97-AF65-F5344CB8AC3E}">
        <p14:creationId xmlns:p14="http://schemas.microsoft.com/office/powerpoint/2010/main" val="35065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Die OSZE-PV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smtClean="0"/>
              <a:t>323 Delegierte aus 56 Mitgliedsländern</a:t>
            </a:r>
          </a:p>
          <a:p>
            <a:r>
              <a:rPr lang="de-AT" dirty="0" smtClean="0"/>
              <a:t>Plattform für Diskussion und Kommunikation</a:t>
            </a:r>
          </a:p>
          <a:p>
            <a:r>
              <a:rPr lang="de-AT" dirty="0" smtClean="0"/>
              <a:t>Wahlbeobachtungen</a:t>
            </a:r>
          </a:p>
          <a:p>
            <a:r>
              <a:rPr lang="de-AT" dirty="0" smtClean="0"/>
              <a:t>Fact-</a:t>
            </a:r>
            <a:r>
              <a:rPr lang="de-AT" dirty="0" err="1" smtClean="0"/>
              <a:t>Finding</a:t>
            </a:r>
            <a:r>
              <a:rPr lang="de-AT" dirty="0" smtClean="0"/>
              <a:t>-Missionen</a:t>
            </a:r>
          </a:p>
          <a:p>
            <a:r>
              <a:rPr lang="de-AT" dirty="0" smtClean="0"/>
              <a:t>Berichte und Deklarationen</a:t>
            </a:r>
            <a:endParaRPr lang="de-AT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870075"/>
            <a:ext cx="5323279" cy="354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9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>
                <a:solidFill>
                  <a:schemeClr val="bg1"/>
                </a:solidFill>
              </a:rPr>
              <a:t>Was ist die OSZE ?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5400" dirty="0" smtClean="0">
                <a:solidFill>
                  <a:schemeClr val="bg1"/>
                </a:solidFill>
              </a:rPr>
              <a:t>OSZE ≠ OECD</a:t>
            </a:r>
          </a:p>
          <a:p>
            <a:pPr algn="ctr"/>
            <a:endParaRPr lang="de-AT" sz="5400" dirty="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FB92-E546-480E-AAEE-4B12D8551EC4}" type="datetime1">
              <a:rPr lang="de-AT" smtClean="0"/>
              <a:t>25.09.2016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2</a:t>
            </a:fld>
            <a:endParaRPr lang="de-A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51105"/>
              </p:ext>
            </p:extLst>
          </p:nvPr>
        </p:nvGraphicFramePr>
        <p:xfrm>
          <a:off x="838200" y="2853264"/>
          <a:ext cx="10515600" cy="332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934"/>
                <a:gridCol w="5404666"/>
              </a:tblGrid>
              <a:tr h="638500">
                <a:tc>
                  <a:txBody>
                    <a:bodyPr/>
                    <a:lstStyle/>
                    <a:p>
                      <a:pPr algn="ctr"/>
                      <a:r>
                        <a:rPr lang="de-AT" sz="3200" dirty="0" smtClean="0"/>
                        <a:t>OSZE</a:t>
                      </a:r>
                      <a:endParaRPr lang="de-A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200" dirty="0" smtClean="0"/>
                        <a:t>OECD</a:t>
                      </a:r>
                      <a:endParaRPr lang="de-AT" sz="3200" dirty="0"/>
                    </a:p>
                  </a:txBody>
                  <a:tcPr/>
                </a:tc>
              </a:tr>
              <a:tr h="2046698">
                <a:tc>
                  <a:txBody>
                    <a:bodyPr/>
                    <a:lstStyle/>
                    <a:p>
                      <a:r>
                        <a:rPr lang="de-AT" sz="2400" b="1" dirty="0" smtClean="0"/>
                        <a:t>O</a:t>
                      </a:r>
                      <a:r>
                        <a:rPr lang="de-AT" sz="2400" dirty="0" smtClean="0"/>
                        <a:t>rganisation für </a:t>
                      </a:r>
                      <a:r>
                        <a:rPr lang="de-AT" sz="2400" b="1" dirty="0" smtClean="0"/>
                        <a:t>S</a:t>
                      </a:r>
                      <a:r>
                        <a:rPr lang="de-AT" sz="2400" dirty="0" smtClean="0"/>
                        <a:t>icherheit und </a:t>
                      </a:r>
                      <a:r>
                        <a:rPr lang="de-AT" sz="2400" b="1" dirty="0" smtClean="0"/>
                        <a:t>Z</a:t>
                      </a:r>
                      <a:r>
                        <a:rPr lang="de-AT" sz="2400" dirty="0" smtClean="0"/>
                        <a:t>usammenarbeit in </a:t>
                      </a:r>
                      <a:r>
                        <a:rPr lang="de-AT" sz="2400" b="1" dirty="0" smtClean="0"/>
                        <a:t>E</a:t>
                      </a:r>
                      <a:r>
                        <a:rPr lang="de-AT" sz="2400" dirty="0" smtClean="0"/>
                        <a:t>uropa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b="1" dirty="0" smtClean="0"/>
                        <a:t>O</a:t>
                      </a:r>
                      <a:r>
                        <a:rPr lang="de-AT" sz="2400" dirty="0" smtClean="0"/>
                        <a:t>rganisation </a:t>
                      </a:r>
                      <a:r>
                        <a:rPr lang="de-AT" sz="2400" dirty="0" err="1" smtClean="0"/>
                        <a:t>for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="1" baseline="0" dirty="0" err="1" smtClean="0"/>
                        <a:t>E</a:t>
                      </a:r>
                      <a:r>
                        <a:rPr lang="de-AT" sz="2400" baseline="0" dirty="0" err="1" smtClean="0"/>
                        <a:t>conomic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="1" baseline="0" dirty="0" err="1" smtClean="0"/>
                        <a:t>C</a:t>
                      </a:r>
                      <a:r>
                        <a:rPr lang="de-AT" sz="2400" baseline="0" dirty="0" err="1" smtClean="0"/>
                        <a:t>ooperation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aseline="0" dirty="0" err="1" smtClean="0"/>
                        <a:t>and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="1" baseline="0" dirty="0" smtClean="0"/>
                        <a:t>D</a:t>
                      </a:r>
                      <a:r>
                        <a:rPr lang="de-AT" sz="2400" baseline="0" dirty="0" smtClean="0"/>
                        <a:t>evelopment (Organisation für wirtschaftliche Kooperation und Zusammenarbeit  </a:t>
                      </a:r>
                      <a:endParaRPr lang="de-AT" sz="2400" dirty="0"/>
                    </a:p>
                  </a:txBody>
                  <a:tcPr/>
                </a:tc>
              </a:tr>
              <a:tr h="638500"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Regionale Sicherheitsorganisation</a:t>
                      </a:r>
                      <a:endParaRPr lang="de-A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 smtClean="0"/>
                        <a:t>Internationale Wirtschaftsorganisation</a:t>
                      </a:r>
                      <a:endParaRPr lang="de-A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4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>
                <a:solidFill>
                  <a:schemeClr val="bg1"/>
                </a:solidFill>
              </a:rPr>
              <a:t>Was ist die OSZE ?</a:t>
            </a:r>
            <a:endParaRPr lang="de-AT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76" y="1825625"/>
            <a:ext cx="6032248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5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Wie ist die OSZE entstanden?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376000"/>
            <a:ext cx="4998440" cy="37440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2376000"/>
            <a:ext cx="5082504" cy="3744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5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Gründung der OSZE in Budapest 1994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0688"/>
            <a:ext cx="7350102" cy="456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29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Was macht die OSZE für uns?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b="1" dirty="0" smtClean="0">
                <a:solidFill>
                  <a:schemeClr val="bg1"/>
                </a:solidFill>
              </a:rPr>
              <a:t>Ziele der OSZE: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Sicherung des Friedens durch ein System kollektiver Sicherheit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Wiederaufbau nach Konflikten</a:t>
            </a:r>
          </a:p>
          <a:p>
            <a:pPr marL="0" indent="0">
              <a:buNone/>
            </a:pPr>
            <a:endParaRPr lang="de-A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AT" b="1" dirty="0" smtClean="0">
                <a:solidFill>
                  <a:schemeClr val="bg1"/>
                </a:solidFill>
              </a:rPr>
              <a:t>Umfassender Sicherheitsansatz in 3 Dimensionen                                                                 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Politisch-militärische Dimension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Wirtschafts- und Umwelt-Dimension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Menschliche Dimension</a:t>
            </a:r>
          </a:p>
          <a:p>
            <a:pPr marL="0" indent="0">
              <a:buNone/>
            </a:pPr>
            <a:r>
              <a:rPr lang="de-AT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94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Politisch-Militärische Dimension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dirty="0">
                <a:solidFill>
                  <a:schemeClr val="bg1"/>
                </a:solidFill>
              </a:rPr>
              <a:t>M</a:t>
            </a:r>
            <a:r>
              <a:rPr lang="de-AT" dirty="0" smtClean="0">
                <a:solidFill>
                  <a:schemeClr val="bg1"/>
                </a:solidFill>
              </a:rPr>
              <a:t>ilitärische </a:t>
            </a:r>
            <a:r>
              <a:rPr lang="de-AT" dirty="0">
                <a:solidFill>
                  <a:schemeClr val="bg1"/>
                </a:solidFill>
              </a:rPr>
              <a:t>Sicherheit durch </a:t>
            </a:r>
            <a:r>
              <a:rPr lang="de-AT" dirty="0" smtClean="0">
                <a:solidFill>
                  <a:schemeClr val="bg1"/>
                </a:solidFill>
              </a:rPr>
              <a:t>größere </a:t>
            </a:r>
            <a:r>
              <a:rPr lang="de-AT" dirty="0">
                <a:solidFill>
                  <a:schemeClr val="bg1"/>
                </a:solidFill>
              </a:rPr>
              <a:t>Offenheit, Transparenz und Zusammenarbeit zu erhöhen</a:t>
            </a:r>
            <a:r>
              <a:rPr lang="de-AT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Rüstungskontrolle</a:t>
            </a:r>
            <a:endParaRPr lang="de-A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Verteidigungs- </a:t>
            </a:r>
            <a:r>
              <a:rPr lang="de-AT" dirty="0">
                <a:solidFill>
                  <a:schemeClr val="bg1"/>
                </a:solidFill>
              </a:rPr>
              <a:t>und </a:t>
            </a:r>
            <a:r>
              <a:rPr lang="de-AT" dirty="0" smtClean="0">
                <a:solidFill>
                  <a:schemeClr val="bg1"/>
                </a:solidFill>
              </a:rPr>
              <a:t>Polizeireformen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Grenzschutz</a:t>
            </a:r>
            <a:endParaRPr lang="de-A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Bekämpfung </a:t>
            </a:r>
            <a:r>
              <a:rPr lang="de-AT" dirty="0">
                <a:solidFill>
                  <a:schemeClr val="bg1"/>
                </a:solidFill>
              </a:rPr>
              <a:t>von </a:t>
            </a:r>
            <a:r>
              <a:rPr lang="de-AT" dirty="0" smtClean="0">
                <a:solidFill>
                  <a:schemeClr val="bg1"/>
                </a:solidFill>
              </a:rPr>
              <a:t>	 grenzüberschreitenden Bedrohungen </a:t>
            </a:r>
            <a:r>
              <a:rPr lang="de-AT" dirty="0">
                <a:solidFill>
                  <a:schemeClr val="bg1"/>
                </a:solidFill>
              </a:rPr>
              <a:t>wie </a:t>
            </a:r>
            <a:r>
              <a:rPr lang="de-AT" dirty="0" smtClean="0">
                <a:solidFill>
                  <a:schemeClr val="bg1"/>
                </a:solidFill>
              </a:rPr>
              <a:t>Terrorismus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Konfliktverhütung </a:t>
            </a:r>
            <a:r>
              <a:rPr lang="de-AT" dirty="0">
                <a:solidFill>
                  <a:schemeClr val="bg1"/>
                </a:solidFill>
              </a:rPr>
              <a:t>und </a:t>
            </a:r>
            <a:r>
              <a:rPr lang="de-AT" dirty="0" smtClean="0">
                <a:solidFill>
                  <a:schemeClr val="bg1"/>
                </a:solidFill>
              </a:rPr>
              <a:t>–</a:t>
            </a:r>
            <a:r>
              <a:rPr lang="de-AT" dirty="0" err="1" smtClean="0">
                <a:solidFill>
                  <a:schemeClr val="bg1"/>
                </a:solidFill>
              </a:rPr>
              <a:t>lösung</a:t>
            </a:r>
            <a:endParaRPr lang="de-AT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Sichere </a:t>
            </a:r>
            <a:r>
              <a:rPr lang="de-AT" dirty="0">
                <a:solidFill>
                  <a:schemeClr val="bg1"/>
                </a:solidFill>
              </a:rPr>
              <a:t>Lagerung und Vernichtung </a:t>
            </a:r>
            <a:r>
              <a:rPr lang="de-AT" dirty="0" smtClean="0">
                <a:solidFill>
                  <a:schemeClr val="bg1"/>
                </a:solidFill>
              </a:rPr>
              <a:t>	von </a:t>
            </a:r>
            <a:r>
              <a:rPr lang="de-AT" dirty="0">
                <a:solidFill>
                  <a:schemeClr val="bg1"/>
                </a:solidFill>
              </a:rPr>
              <a:t>Klein- und </a:t>
            </a:r>
            <a:r>
              <a:rPr lang="de-AT" dirty="0" smtClean="0">
                <a:solidFill>
                  <a:schemeClr val="bg1"/>
                </a:solidFill>
              </a:rPr>
              <a:t>Leichtwaffen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chemeClr val="bg1"/>
                </a:solidFill>
              </a:rPr>
              <a:t>Bekämpfung </a:t>
            </a:r>
            <a:r>
              <a:rPr lang="de-AT" dirty="0">
                <a:solidFill>
                  <a:schemeClr val="bg1"/>
                </a:solidFill>
              </a:rPr>
              <a:t>der Cyberkriminalität</a:t>
            </a: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49094"/>
            <a:ext cx="5556600" cy="3704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0E45-1BCC-416F-8F93-A23D6DC58E75}" type="datetime1">
              <a:rPr lang="de-AT" smtClean="0"/>
              <a:t>25.09.2016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05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Wirtschafts- und Umweltdimension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33900" cy="4351338"/>
          </a:xfrm>
        </p:spPr>
        <p:txBody>
          <a:bodyPr>
            <a:normAutofit fontScale="92500" lnSpcReduction="10000"/>
          </a:bodyPr>
          <a:lstStyle/>
          <a:p>
            <a:r>
              <a:rPr lang="de-AT" dirty="0">
                <a:solidFill>
                  <a:schemeClr val="bg1"/>
                </a:solidFill>
              </a:rPr>
              <a:t>Gute Regierungsführung</a:t>
            </a:r>
          </a:p>
          <a:p>
            <a:r>
              <a:rPr lang="de-AT" dirty="0">
                <a:solidFill>
                  <a:schemeClr val="bg1"/>
                </a:solidFill>
              </a:rPr>
              <a:t>Korruptionsbekämpfung</a:t>
            </a:r>
          </a:p>
          <a:p>
            <a:r>
              <a:rPr lang="de-AT" dirty="0">
                <a:solidFill>
                  <a:schemeClr val="bg1"/>
                </a:solidFill>
              </a:rPr>
              <a:t>Umweltschutz</a:t>
            </a:r>
          </a:p>
          <a:p>
            <a:r>
              <a:rPr lang="de-AT" dirty="0">
                <a:solidFill>
                  <a:schemeClr val="bg1"/>
                </a:solidFill>
              </a:rPr>
              <a:t>Nachhaltige Nutzung von natürlichen Ressourcen</a:t>
            </a:r>
          </a:p>
          <a:p>
            <a:r>
              <a:rPr lang="de-AT" dirty="0">
                <a:solidFill>
                  <a:schemeClr val="bg1"/>
                </a:solidFill>
              </a:rPr>
              <a:t>Wasserbewirtschaftung</a:t>
            </a:r>
          </a:p>
          <a:p>
            <a:r>
              <a:rPr lang="de-AT" dirty="0">
                <a:solidFill>
                  <a:schemeClr val="bg1"/>
                </a:solidFill>
              </a:rPr>
              <a:t>Umweltverträglicher Umgang mit Abfällen</a:t>
            </a:r>
          </a:p>
          <a:p>
            <a:r>
              <a:rPr lang="de-AT" dirty="0">
                <a:solidFill>
                  <a:schemeClr val="bg1"/>
                </a:solidFill>
              </a:rPr>
              <a:t>Kompetentes Handeln im Zusammenhang mit Naturkatastrophen</a:t>
            </a:r>
          </a:p>
          <a:p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8</a:t>
            </a:fld>
            <a:endParaRPr lang="de-AT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073" t="12440" r="16176" b="17332"/>
          <a:stretch/>
        </p:blipFill>
        <p:spPr>
          <a:xfrm>
            <a:off x="5160389" y="2171700"/>
            <a:ext cx="6592507" cy="37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Menschliche Dimension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>
                <a:solidFill>
                  <a:schemeClr val="bg1"/>
                </a:solidFill>
              </a:rPr>
              <a:t>Engagement für Aufbau und Förderung von demokratischen Strukturen</a:t>
            </a:r>
          </a:p>
          <a:p>
            <a:r>
              <a:rPr lang="de-AT" dirty="0">
                <a:solidFill>
                  <a:schemeClr val="bg1"/>
                </a:solidFill>
              </a:rPr>
              <a:t>Faire und </a:t>
            </a:r>
            <a:r>
              <a:rPr lang="de-AT" dirty="0" smtClean="0">
                <a:solidFill>
                  <a:schemeClr val="bg1"/>
                </a:solidFill>
              </a:rPr>
              <a:t>rechtmäßige </a:t>
            </a:r>
            <a:r>
              <a:rPr lang="de-AT" dirty="0">
                <a:solidFill>
                  <a:schemeClr val="bg1"/>
                </a:solidFill>
              </a:rPr>
              <a:t>Wahlen</a:t>
            </a:r>
          </a:p>
          <a:p>
            <a:r>
              <a:rPr lang="de-AT" dirty="0">
                <a:solidFill>
                  <a:schemeClr val="bg1"/>
                </a:solidFill>
              </a:rPr>
              <a:t>Medienfreiheit</a:t>
            </a:r>
          </a:p>
          <a:p>
            <a:r>
              <a:rPr lang="de-AT" dirty="0">
                <a:solidFill>
                  <a:schemeClr val="bg1"/>
                </a:solidFill>
              </a:rPr>
              <a:t>Minderheitenrechte</a:t>
            </a:r>
          </a:p>
          <a:p>
            <a:r>
              <a:rPr lang="de-AT" dirty="0">
                <a:solidFill>
                  <a:schemeClr val="bg1"/>
                </a:solidFill>
              </a:rPr>
              <a:t>Rechtsstaatlichkeit</a:t>
            </a:r>
          </a:p>
          <a:p>
            <a:r>
              <a:rPr lang="de-AT" dirty="0">
                <a:solidFill>
                  <a:schemeClr val="bg1"/>
                </a:solidFill>
              </a:rPr>
              <a:t>Toleranz und Nicht-Diskriminierung</a:t>
            </a:r>
          </a:p>
          <a:p>
            <a:r>
              <a:rPr lang="de-AT" dirty="0">
                <a:solidFill>
                  <a:schemeClr val="bg1"/>
                </a:solidFill>
              </a:rPr>
              <a:t>Schutz ziviler und politischer, wirtschaftlicher, sozialer und kultureller Rechte</a:t>
            </a:r>
          </a:p>
          <a:p>
            <a:r>
              <a:rPr lang="de-AT" dirty="0">
                <a:solidFill>
                  <a:schemeClr val="bg1"/>
                </a:solidFill>
              </a:rPr>
              <a:t>Genderfragen</a:t>
            </a:r>
          </a:p>
          <a:p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F57A-3889-4B99-B19D-2019F799A427}" type="datetime1">
              <a:rPr lang="de-AT" smtClean="0"/>
              <a:t>25.09.2016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Abg. z. NR Mag.a Christine Muttonen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23A-EFB4-4491-9D59-7E8BF30271F6}" type="slidenum">
              <a:rPr lang="de-AT" smtClean="0"/>
              <a:t>9</a:t>
            </a:fld>
            <a:endParaRPr lang="de-AT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502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Widescreen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Was ist die OSZE ?</vt:lpstr>
      <vt:lpstr>Was ist die OSZE ?</vt:lpstr>
      <vt:lpstr>Wie ist die OSZE entstanden?</vt:lpstr>
      <vt:lpstr>Gründung der OSZE in Budapest 1994</vt:lpstr>
      <vt:lpstr>Was macht die OSZE für uns?</vt:lpstr>
      <vt:lpstr>Politisch-Militärische Dimension</vt:lpstr>
      <vt:lpstr>Wirtschafts- und Umweltdimension</vt:lpstr>
      <vt:lpstr>Menschliche Dimension</vt:lpstr>
      <vt:lpstr>Aufbau der OSZE</vt:lpstr>
      <vt:lpstr>Die OSZE-PV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Lüking</dc:creator>
  <cp:lastModifiedBy>Sebastian Lüking</cp:lastModifiedBy>
  <cp:revision>36</cp:revision>
  <dcterms:created xsi:type="dcterms:W3CDTF">2016-09-23T13:19:36Z</dcterms:created>
  <dcterms:modified xsi:type="dcterms:W3CDTF">2016-09-25T21:09:25Z</dcterms:modified>
</cp:coreProperties>
</file>